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402" r:id="rId2"/>
    <p:sldId id="418" r:id="rId3"/>
    <p:sldId id="423" r:id="rId4"/>
    <p:sldId id="439" r:id="rId5"/>
    <p:sldId id="438" r:id="rId6"/>
    <p:sldId id="435" r:id="rId7"/>
    <p:sldId id="437" r:id="rId8"/>
    <p:sldId id="436" r:id="rId9"/>
    <p:sldId id="440" r:id="rId10"/>
    <p:sldId id="441" r:id="rId11"/>
    <p:sldId id="442" r:id="rId12"/>
    <p:sldId id="403" r:id="rId13"/>
    <p:sldId id="431" r:id="rId14"/>
    <p:sldId id="405" r:id="rId15"/>
    <p:sldId id="406" r:id="rId16"/>
    <p:sldId id="407" r:id="rId17"/>
    <p:sldId id="408" r:id="rId18"/>
    <p:sldId id="420" r:id="rId19"/>
    <p:sldId id="409" r:id="rId20"/>
    <p:sldId id="41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1" autoAdjust="0"/>
    <p:restoredTop sz="93936" autoAdjust="0"/>
  </p:normalViewPr>
  <p:slideViewPr>
    <p:cSldViewPr snapToGrid="0">
      <p:cViewPr varScale="1">
        <p:scale>
          <a:sx n="156" d="100"/>
          <a:sy n="156" d="100"/>
        </p:scale>
        <p:origin x="99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3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/content/www/us/en/software/programmable/quartus-prime/download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30829" y="5108122"/>
            <a:ext cx="8534400" cy="582386"/>
          </a:xfrm>
        </p:spPr>
        <p:txBody>
          <a:bodyPr/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NCKU CSIE DICLAB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數位</a:t>
            </a:r>
            <a:r>
              <a:rPr lang="en-US" altLang="zh-TW" dirty="0">
                <a:ea typeface="標楷體" panose="03000509000000000000" pitchFamily="65" charset="-120"/>
              </a:rPr>
              <a:t>IC</a:t>
            </a:r>
            <a:r>
              <a:rPr lang="zh-TW" altLang="en-US" dirty="0">
                <a:ea typeface="標楷體" panose="03000509000000000000" pitchFamily="65" charset="-120"/>
              </a:rPr>
              <a:t>設計 </a:t>
            </a:r>
            <a:r>
              <a:rPr lang="en-US" altLang="zh-TW" dirty="0" smtClean="0">
                <a:ea typeface="標楷體" panose="03000509000000000000" pitchFamily="65" charset="-120"/>
              </a:rPr>
              <a:t>T</a:t>
            </a:r>
            <a:r>
              <a:rPr lang="en-US" altLang="zh-TW" dirty="0" smtClean="0">
                <a:ea typeface="標楷體" panose="03000509000000000000" pitchFamily="65" charset="-120"/>
              </a:rPr>
              <a:t>ool</a:t>
            </a:r>
            <a:r>
              <a:rPr lang="zh-TW" altLang="en-US" dirty="0" smtClean="0">
                <a:ea typeface="標楷體" panose="03000509000000000000" pitchFamily="65" charset="-120"/>
              </a:rPr>
              <a:t>安裝</a:t>
            </a:r>
            <a:r>
              <a:rPr lang="en-US" altLang="zh-TW" dirty="0" smtClean="0"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ea typeface="標楷體" panose="03000509000000000000" pitchFamily="65" charset="-120"/>
              </a:rPr>
              <a:t>作業</a:t>
            </a:r>
            <a:r>
              <a:rPr lang="zh-TW" altLang="en-US" dirty="0" smtClean="0">
                <a:ea typeface="標楷體" panose="03000509000000000000" pitchFamily="65" charset="-120"/>
              </a:rPr>
              <a:t>模擬教學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</a:t>
            </a:r>
            <a:r>
              <a:rPr lang="en-US" altLang="zh-TW" dirty="0" smtClean="0"/>
              <a:t>Installation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0" y="2142985"/>
            <a:ext cx="5692911" cy="45442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77" y="2142985"/>
            <a:ext cx="5683023" cy="454081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 Click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334963" y="2939143"/>
            <a:ext cx="4319093" cy="696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153014" y="3635828"/>
            <a:ext cx="268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</a:rPr>
              <a:t>. Set installation path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10517828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0517828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r>
              <a:rPr lang="en-US" altLang="zh-TW" dirty="0" smtClean="0">
                <a:solidFill>
                  <a:srgbClr val="FF0000"/>
                </a:solidFill>
              </a:rPr>
              <a:t>. Click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6577198" y="3243943"/>
            <a:ext cx="2008001" cy="761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368418" y="3988502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 Check available disk space</a:t>
            </a:r>
          </a:p>
        </p:txBody>
      </p:sp>
    </p:spTree>
    <p:extLst>
      <p:ext uri="{BB962C8B-B14F-4D97-AF65-F5344CB8AC3E}">
        <p14:creationId xmlns:p14="http://schemas.microsoft.com/office/powerpoint/2010/main" val="160253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57" y="2082800"/>
            <a:ext cx="5945147" cy="46987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</a:t>
            </a:r>
            <a:r>
              <a:rPr lang="en-US" altLang="zh-TW" dirty="0" smtClean="0"/>
              <a:t>Installation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7578685" y="6410585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7694177" y="60412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1725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14266"/>
          <a:stretch/>
        </p:blipFill>
        <p:spPr>
          <a:xfrm>
            <a:off x="2274718" y="2887662"/>
            <a:ext cx="7736225" cy="37084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en-US" altLang="zh-TW" dirty="0"/>
              <a:t>: Run modelsim.exe</a:t>
            </a:r>
          </a:p>
          <a:p>
            <a:pPr lvl="1"/>
            <a:r>
              <a:rPr lang="en-US" altLang="zh-TW" dirty="0"/>
              <a:t>Your </a:t>
            </a:r>
            <a:r>
              <a:rPr lang="en-US" altLang="zh-TW" dirty="0" smtClean="0"/>
              <a:t>installation </a:t>
            </a:r>
            <a:r>
              <a:rPr lang="en-US" altLang="zh-TW" dirty="0"/>
              <a:t>path</a:t>
            </a:r>
          </a:p>
          <a:p>
            <a:pPr lvl="2"/>
            <a:r>
              <a:rPr lang="en-US" altLang="zh-TW" dirty="0"/>
              <a:t>Ex: C:\</a:t>
            </a:r>
            <a:r>
              <a:rPr lang="en-US" altLang="zh-TW" dirty="0" smtClean="0"/>
              <a:t>intelFPGA\20.1\modelsim_ase\win32aloem\modelsim.exe</a:t>
            </a:r>
            <a:endParaRPr lang="en-US" altLang="zh-TW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83F205A-8E5A-4511-8AAA-7A5F4A45258D}"/>
              </a:ext>
            </a:extLst>
          </p:cNvPr>
          <p:cNvSpPr/>
          <p:nvPr/>
        </p:nvSpPr>
        <p:spPr>
          <a:xfrm>
            <a:off x="3149600" y="3889828"/>
            <a:ext cx="3214914" cy="3048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en-US" altLang="zh-TW" dirty="0"/>
              <a:t>: Create a new project </a:t>
            </a:r>
          </a:p>
          <a:p>
            <a:pPr lvl="1"/>
            <a:r>
              <a:rPr lang="en-US" altLang="zh-TW" dirty="0"/>
              <a:t>File -&gt; New -&gt; Project</a:t>
            </a:r>
          </a:p>
          <a:p>
            <a:pPr lvl="1"/>
            <a:r>
              <a:rPr lang="en-US" altLang="zh-TW" dirty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 Add the files</a:t>
            </a:r>
          </a:p>
          <a:p>
            <a:pPr lvl="1"/>
            <a:r>
              <a:rPr lang="en-US" altLang="zh-TW" dirty="0"/>
              <a:t>Select all the </a:t>
            </a:r>
            <a:r>
              <a:rPr lang="en-US" altLang="zh-TW" dirty="0" smtClean="0"/>
              <a:t>.v files </a:t>
            </a:r>
            <a:r>
              <a:rPr lang="en-US" altLang="zh-TW" dirty="0"/>
              <a:t>including the testbench </a:t>
            </a:r>
          </a:p>
          <a:p>
            <a:pPr lvl="2"/>
            <a:r>
              <a:rPr lang="en-US" altLang="zh-TW" dirty="0"/>
              <a:t>Verilog code could be stored in any location , “add existing file” would refer to the file location automatically .</a:t>
            </a:r>
          </a:p>
          <a:p>
            <a:pPr lvl="2"/>
            <a:r>
              <a:rPr lang="en-US" altLang="zh-TW" dirty="0"/>
              <a:t>Remember to put the test data and golden data at the same directory of the testbench file. 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710354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862753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91622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3776863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4813702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3 </a:t>
            </a:r>
            <a:r>
              <a:rPr lang="en-US" altLang="zh-TW" dirty="0"/>
              <a:t>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r>
              <a:rPr lang="en-US" altLang="zh-TW" dirty="0"/>
              <a:t>: Compile &amp; Start simulation </a:t>
            </a:r>
          </a:p>
          <a:p>
            <a:pPr lvl="1"/>
            <a:r>
              <a:rPr lang="en-US" altLang="zh-TW" dirty="0"/>
              <a:t>Compile -&gt; Simulate -&gt; Start Simulation-&gt;work-&gt;</a:t>
            </a:r>
            <a:r>
              <a:rPr lang="en-US" altLang="zh-TW" dirty="0">
                <a:solidFill>
                  <a:srgbClr val="FF0000"/>
                </a:solidFill>
              </a:rPr>
              <a:t>testbench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r>
              <a:rPr lang="en-US" altLang="zh-TW" dirty="0"/>
              <a:t>: Start simulation </a:t>
            </a:r>
          </a:p>
          <a:p>
            <a:pPr lvl="1"/>
            <a:r>
              <a:rPr lang="en-US" altLang="zh-TW" dirty="0"/>
              <a:t>Check +</a:t>
            </a:r>
            <a:r>
              <a:rPr lang="en-US" altLang="zh-TW" dirty="0" err="1"/>
              <a:t>notimingchecks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5 </a:t>
            </a:r>
            <a:r>
              <a:rPr lang="en-US" altLang="zh-TW" dirty="0"/>
              <a:t>: 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80712" y="2375655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18774" y="2917967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’Run -All’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6" y="152282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777607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920" y="3799781"/>
            <a:ext cx="2115267" cy="1227377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0951029" y="4680857"/>
            <a:ext cx="776514" cy="346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86703" y="502715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Click ’</a:t>
            </a:r>
            <a:r>
              <a:rPr lang="zh-TW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否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(N)’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27668" y="5608204"/>
            <a:ext cx="2554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*If you click ’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是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(Y)’, </a:t>
            </a:r>
            <a:r>
              <a:rPr lang="en-US" altLang="zh-TW" dirty="0" err="1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Modelsim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will be closed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simulation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process and the necessary </a:t>
            </a:r>
            <a:r>
              <a:rPr lang="en-US" altLang="zh-TW" dirty="0" smtClean="0"/>
              <a:t>tools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 this class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tools </a:t>
            </a:r>
            <a:r>
              <a:rPr lang="en-US" altLang="zh-TW" dirty="0" smtClean="0"/>
              <a:t>can </a:t>
            </a:r>
            <a:r>
              <a:rPr lang="en-US" altLang="zh-TW" dirty="0"/>
              <a:t>be downloaded from :</a:t>
            </a:r>
          </a:p>
          <a:p>
            <a:pPr lvl="1"/>
            <a:r>
              <a:rPr lang="en-US" altLang="zh-TW" dirty="0">
                <a:hlinkClick r:id="rId2"/>
              </a:rPr>
              <a:t>https://www.intel.com/content/www/us/en/software/programmable/quartus-prime/download.html#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045154" y="1975757"/>
            <a:ext cx="2237013" cy="1902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6 </a:t>
            </a:r>
            <a:r>
              <a:rPr lang="en-US" altLang="zh-TW" dirty="0"/>
              <a:t>: Show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99012" y="2209800"/>
            <a:ext cx="8689788" cy="1981200"/>
          </a:xfrm>
        </p:spPr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38746"/>
          <a:stretch/>
        </p:blipFill>
        <p:spPr>
          <a:xfrm>
            <a:off x="1693232" y="2050414"/>
            <a:ext cx="9618335" cy="43927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AFA814-21AF-49B5-9FEE-47BBEE0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627C1-FC19-4E2E-831B-6843E93E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1: Register and sign in</a:t>
            </a:r>
          </a:p>
          <a:p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97BE52-B920-4150-B6D8-66235F3BA464}"/>
              </a:ext>
            </a:extLst>
          </p:cNvPr>
          <p:cNvSpPr/>
          <p:nvPr/>
        </p:nvSpPr>
        <p:spPr>
          <a:xfrm>
            <a:off x="7922008" y="2050414"/>
            <a:ext cx="496278" cy="499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8B9637-9C5F-4BC5-961E-22F8DE23E958}"/>
              </a:ext>
            </a:extLst>
          </p:cNvPr>
          <p:cNvSpPr txBox="1"/>
          <p:nvPr/>
        </p:nvSpPr>
        <p:spPr>
          <a:xfrm>
            <a:off x="7353937" y="1681082"/>
            <a:ext cx="413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</a:t>
            </a:r>
            <a:r>
              <a:rPr lang="en-US" altLang="zh-TW" dirty="0">
                <a:solidFill>
                  <a:srgbClr val="FF0000"/>
                </a:solidFill>
              </a:rPr>
              <a:t>here to </a:t>
            </a:r>
            <a:r>
              <a:rPr lang="en-US" altLang="zh-TW" dirty="0" smtClean="0">
                <a:solidFill>
                  <a:srgbClr val="FF0000"/>
                </a:solidFill>
              </a:rPr>
              <a:t>create an account and sign in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4" y="2092553"/>
            <a:ext cx="9784074" cy="45035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0A7E37-901A-47E5-9672-0600E04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903367-BC94-4953-BF34-4280AFD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Click “ Download for Windows(free, no license required)“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79034BF-1EB9-4F2F-A8A9-6B7B75E297D8}"/>
              </a:ext>
            </a:extLst>
          </p:cNvPr>
          <p:cNvSpPr/>
          <p:nvPr/>
        </p:nvSpPr>
        <p:spPr>
          <a:xfrm>
            <a:off x="7868307" y="4942113"/>
            <a:ext cx="3220607" cy="674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423A36-929D-41DC-8CFF-239C554E83AD}"/>
              </a:ext>
            </a:extLst>
          </p:cNvPr>
          <p:cNvSpPr txBox="1"/>
          <p:nvPr/>
        </p:nvSpPr>
        <p:spPr>
          <a:xfrm>
            <a:off x="10727097" y="4757447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3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6" y="2169886"/>
            <a:ext cx="11433869" cy="41866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5E37B5-66DF-4931-A006-01A19EDB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B29FF-EA50-4994-93AF-5B2A8BB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3: </a:t>
            </a:r>
            <a:r>
              <a:rPr lang="en-US" altLang="zh-TW" dirty="0" smtClean="0"/>
              <a:t>Select software version (20.1.1)</a:t>
            </a:r>
            <a:endParaRPr lang="en-US" altLang="zh-TW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FB453E-F9E8-4340-956B-B5251EC6174B}"/>
              </a:ext>
            </a:extLst>
          </p:cNvPr>
          <p:cNvSpPr/>
          <p:nvPr/>
        </p:nvSpPr>
        <p:spPr>
          <a:xfrm>
            <a:off x="3559404" y="3897032"/>
            <a:ext cx="1963281" cy="34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76ACC0-F84A-490B-8719-E5A0B69203D7}"/>
              </a:ext>
            </a:extLst>
          </p:cNvPr>
          <p:cNvSpPr txBox="1"/>
          <p:nvPr/>
        </p:nvSpPr>
        <p:spPr>
          <a:xfrm>
            <a:off x="4821916" y="3542504"/>
            <a:ext cx="211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Select version 20.1.1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73" y="2086062"/>
            <a:ext cx="8955484" cy="45825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D605E7-0C78-46B0-8E1C-82AEEEB2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366E3-B253-4735-800B-B74C22AF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en-US" altLang="zh-TW" dirty="0" smtClean="0"/>
              <a:t>Download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setup execution file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3681499" y="2494237"/>
            <a:ext cx="1478330" cy="6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3736830" y="2139709"/>
            <a:ext cx="317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</a:rPr>
              <a:t>. Click the ‘Individual Files’ tab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2267884" y="4239239"/>
            <a:ext cx="4503029" cy="644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451001" y="3884711"/>
            <a:ext cx="235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</a:rPr>
              <a:t>. Download </a:t>
            </a:r>
            <a:r>
              <a:rPr lang="en-US" altLang="zh-TW" dirty="0" err="1" smtClean="0">
                <a:solidFill>
                  <a:srgbClr val="FF0000"/>
                </a:solidFill>
              </a:rPr>
              <a:t>Modelsim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</a:t>
            </a:r>
            <a:r>
              <a:rPr lang="en-US" altLang="zh-TW" dirty="0" smtClean="0"/>
              <a:t>Installation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58" y="2267638"/>
            <a:ext cx="10159546" cy="40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</a:t>
            </a:r>
            <a:r>
              <a:rPr lang="en-US" altLang="zh-TW" dirty="0" smtClean="0"/>
              <a:t>Installation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4" y="2148113"/>
            <a:ext cx="5697917" cy="45391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93" y="2148112"/>
            <a:ext cx="5701984" cy="453911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44913" y="3026230"/>
            <a:ext cx="2189429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2634342" y="3059278"/>
            <a:ext cx="236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 Select starter edition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 Click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6344793" y="5488289"/>
            <a:ext cx="3102770" cy="5133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697729" y="6001656"/>
            <a:ext cx="24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 smtClean="0">
                <a:solidFill>
                  <a:srgbClr val="FF0000"/>
                </a:solidFill>
              </a:rPr>
              <a:t>. Accept the agreement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10532342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0532342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r>
              <a:rPr lang="en-US" altLang="zh-TW" dirty="0" smtClean="0">
                <a:solidFill>
                  <a:srgbClr val="FF0000"/>
                </a:solidFill>
              </a:rPr>
              <a:t>. Click</a:t>
            </a:r>
          </a:p>
        </p:txBody>
      </p:sp>
    </p:spTree>
    <p:extLst>
      <p:ext uri="{BB962C8B-B14F-4D97-AF65-F5344CB8AC3E}">
        <p14:creationId xmlns:p14="http://schemas.microsoft.com/office/powerpoint/2010/main" val="164332322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23803</TotalTime>
  <Words>422</Words>
  <Application>Microsoft Office PowerPoint</Application>
  <PresentationFormat>寬螢幕</PresentationFormat>
  <Paragraphs>90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Angsana New</vt:lpstr>
      <vt:lpstr>新細明體</vt:lpstr>
      <vt:lpstr>標楷體</vt:lpstr>
      <vt:lpstr>Calibri</vt:lpstr>
      <vt:lpstr>Times New Roman</vt:lpstr>
      <vt:lpstr>NCKU</vt:lpstr>
      <vt:lpstr>數位IC設計 Tool安裝&amp;作業模擬教學</vt:lpstr>
      <vt:lpstr>The simulation process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Gary</cp:lastModifiedBy>
  <cp:revision>1021</cp:revision>
  <dcterms:created xsi:type="dcterms:W3CDTF">2016-04-08T13:58:24Z</dcterms:created>
  <dcterms:modified xsi:type="dcterms:W3CDTF">2023-03-06T19:51:55Z</dcterms:modified>
</cp:coreProperties>
</file>